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ebas Neue Cyrillic" charset="1" panose="02000506000000020004"/>
      <p:regular r:id="rId14"/>
    </p:embeddedFont>
    <p:embeddedFont>
      <p:font typeface="Open Sans" charset="1" panose="00000000000000000000"/>
      <p:regular r:id="rId15"/>
    </p:embeddedFont>
    <p:embeddedFont>
      <p:font typeface="Open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7442" y="1429207"/>
            <a:ext cx="2513117" cy="2550211"/>
          </a:xfrm>
          <a:custGeom>
            <a:avLst/>
            <a:gdLst/>
            <a:ahLst/>
            <a:cxnLst/>
            <a:rect r="r" b="b" t="t" l="l"/>
            <a:pathLst>
              <a:path h="2550211" w="2513117">
                <a:moveTo>
                  <a:pt x="0" y="0"/>
                </a:moveTo>
                <a:lnTo>
                  <a:pt x="2513116" y="0"/>
                </a:lnTo>
                <a:lnTo>
                  <a:pt x="2513116" y="2550211"/>
                </a:lnTo>
                <a:lnTo>
                  <a:pt x="0" y="2550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9686" y="1990888"/>
            <a:ext cx="728628" cy="987058"/>
          </a:xfrm>
          <a:custGeom>
            <a:avLst/>
            <a:gdLst/>
            <a:ahLst/>
            <a:cxnLst/>
            <a:rect r="r" b="b" t="t" l="l"/>
            <a:pathLst>
              <a:path h="987058" w="728628">
                <a:moveTo>
                  <a:pt x="0" y="0"/>
                </a:moveTo>
                <a:lnTo>
                  <a:pt x="728628" y="0"/>
                </a:lnTo>
                <a:lnTo>
                  <a:pt x="728628" y="987058"/>
                </a:lnTo>
                <a:lnTo>
                  <a:pt x="0" y="98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6278" y="4427093"/>
            <a:ext cx="16035445" cy="227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3"/>
              </a:lnSpc>
              <a:spcBef>
                <a:spcPct val="0"/>
              </a:spcBef>
            </a:pPr>
            <a:r>
              <a:rPr lang="en-US" sz="13159">
                <a:solidFill>
                  <a:srgbClr val="63F1F9"/>
                </a:solidFill>
                <a:latin typeface="Bebas Neue Cyrillic"/>
              </a:rPr>
              <a:t>PHISHING AWARENESS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373" y="7867698"/>
            <a:ext cx="11358855" cy="104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3041">
                <a:solidFill>
                  <a:srgbClr val="FFFFFF"/>
                </a:solidFill>
                <a:latin typeface="Open Sans"/>
              </a:rPr>
              <a:t>Registration No. : CA/MY3/4736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Open Sans"/>
              </a:rPr>
              <a:t>Name: Raghul Kannan 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70040" y="2388184"/>
            <a:ext cx="6412371" cy="551063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914666" y="1886950"/>
            <a:ext cx="11058666" cy="6513099"/>
            <a:chOff x="0" y="0"/>
            <a:chExt cx="1185991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1185991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6"/>
              <a:stretch>
                <a:fillRect l="0" t="0" r="-470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9108" y="517674"/>
            <a:ext cx="377761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71787" y="2231229"/>
            <a:ext cx="7178688" cy="22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7880">
                <a:solidFill>
                  <a:srgbClr val="63F1F9"/>
                </a:solidFill>
                <a:latin typeface="Bebas Neue Cyrillic"/>
              </a:rPr>
              <a:t>INTRODUCTION TO PHISHING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71787" y="4452710"/>
            <a:ext cx="6120012" cy="34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3812" indent="-176906" lvl="1">
              <a:lnSpc>
                <a:spcPts val="2294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Open Sans"/>
              </a:rPr>
              <a:t>Definition of Phishing: Explain what phishing is, which involves fraudulent attempts to obtain sensitive information such as usernames, passwords, and credit card details by disguising as a trustworthy entity in electronic communication.</a:t>
            </a:r>
          </a:p>
          <a:p>
            <a:pPr algn="l" marL="353812" indent="-176906" lvl="1">
              <a:lnSpc>
                <a:spcPts val="2294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Open Sans"/>
              </a:rPr>
              <a:t>Types of Phishing Attacks: Describe various types of phishing attacks, including Email Phishing, Spear Phishing, Vishing (Voice Phishing), and Smishing (SMS Phishing).</a:t>
            </a:r>
          </a:p>
          <a:p>
            <a:pPr algn="l" marL="353812" indent="-176906" lvl="1">
              <a:lnSpc>
                <a:spcPts val="2294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Open Sans"/>
              </a:rPr>
              <a:t>Impact of Phishing Attacks: Highlight the consequences of falling victim to phishing attacks, such as financial loss, data breaches, and reputational damage.</a:t>
            </a:r>
          </a:p>
          <a:p>
            <a:pPr algn="l">
              <a:lnSpc>
                <a:spcPts val="22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76341" y="1801985"/>
            <a:ext cx="3086100" cy="2652117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95757" y="5832898"/>
            <a:ext cx="3086100" cy="2652117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28126" y="2091882"/>
            <a:ext cx="7101947" cy="610323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28274" t="0" r="-71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9108" y="517674"/>
            <a:ext cx="291603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0673" y="1763885"/>
            <a:ext cx="4787670" cy="40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63F1F9"/>
                </a:solidFill>
                <a:latin typeface="Open Sans Bold"/>
              </a:rPr>
              <a:t>Why Phishing Matters: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471" y="2385523"/>
            <a:ext cx="8171994" cy="226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1504" indent="-200752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Open Sans"/>
              </a:rPr>
              <a:t>Statistics on Phishing Attacks: Present global trends and industry-specific data on the prevalence and impact of phishing attacks to emphasize the significance of the threat.</a:t>
            </a:r>
          </a:p>
          <a:p>
            <a:pPr algn="just" marL="401504" indent="-200752" lvl="1">
              <a:lnSpc>
                <a:spcPts val="2603"/>
              </a:lnSpc>
              <a:buFont typeface="Arial"/>
              <a:buChar char="•"/>
            </a:pPr>
            <a:r>
              <a:rPr lang="en-US" sz="1859">
                <a:solidFill>
                  <a:srgbClr val="FFFFFF"/>
                </a:solidFill>
                <a:latin typeface="Open Sans"/>
              </a:rPr>
              <a:t>Real-Life Examples of Phishing Incidents: Share case studies and news articles detailing notable phishing incidents to illustrate the real-world consequences.</a:t>
            </a:r>
          </a:p>
          <a:p>
            <a:pPr algn="just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987540"/>
            <a:ext cx="6389320" cy="40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>
                <a:solidFill>
                  <a:srgbClr val="63F1F9"/>
                </a:solidFill>
                <a:latin typeface="Open Sans Bold"/>
              </a:rPr>
              <a:t>Understanding How Phishing Works: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108" y="5785273"/>
            <a:ext cx="7763849" cy="32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1574" indent="-200787" lvl="1">
              <a:lnSpc>
                <a:spcPts val="2604"/>
              </a:lnSpc>
              <a:buFont typeface="Arial"/>
              <a:buChar char="•"/>
            </a:pPr>
            <a:r>
              <a:rPr lang="en-US" sz="1860">
                <a:solidFill>
                  <a:srgbClr val="FFFFFF"/>
                </a:solidFill>
                <a:latin typeface="Open Sans"/>
              </a:rPr>
              <a:t>Phishing Techniques: Explain common phishing techniques, including spoofed emails, fake websites, and social engineering tactics employed by attackers.</a:t>
            </a:r>
          </a:p>
          <a:p>
            <a:pPr algn="just" marL="401574" indent="-200787" lvl="1">
              <a:lnSpc>
                <a:spcPts val="2604"/>
              </a:lnSpc>
              <a:buFont typeface="Arial"/>
              <a:buChar char="•"/>
            </a:pPr>
            <a:r>
              <a:rPr lang="en-US" sz="1860">
                <a:solidFill>
                  <a:srgbClr val="FFFFFF"/>
                </a:solidFill>
                <a:latin typeface="Open Sans"/>
              </a:rPr>
              <a:t>Anatomy of a Phishing Email: Break down the components of a phishing email, such as sender address, subject line, body content, and malicious links or attachments.</a:t>
            </a:r>
          </a:p>
          <a:p>
            <a:pPr algn="just" marL="401574" indent="-200787" lvl="1">
              <a:lnSpc>
                <a:spcPts val="2604"/>
              </a:lnSpc>
              <a:buFont typeface="Arial"/>
              <a:buChar char="•"/>
            </a:pPr>
            <a:r>
              <a:rPr lang="en-US" sz="1860">
                <a:solidFill>
                  <a:srgbClr val="FFFFFF"/>
                </a:solidFill>
                <a:latin typeface="Open Sans"/>
              </a:rPr>
              <a:t>Identifying Phishing Indicators: Provide guidance on recognizing phishing indicators, such as grammatical errors, urgency, and requests for sensitive information.</a:t>
            </a:r>
          </a:p>
          <a:p>
            <a:pPr algn="just">
              <a:lnSpc>
                <a:spcPts val="26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108" y="517674"/>
            <a:ext cx="292036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600863" y="6007827"/>
            <a:ext cx="4243184" cy="364648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3953" y="6007827"/>
            <a:ext cx="4243184" cy="364648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6051" y="5375140"/>
            <a:ext cx="14535897" cy="4911860"/>
            <a:chOff x="0" y="0"/>
            <a:chExt cx="2067104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7104" cy="698500"/>
            </a:xfrm>
            <a:custGeom>
              <a:avLst/>
              <a:gdLst/>
              <a:ahLst/>
              <a:cxnLst/>
              <a:rect r="r" b="b" t="t" l="l"/>
              <a:pathLst>
                <a:path h="698500" w="2067104">
                  <a:moveTo>
                    <a:pt x="2067104" y="349250"/>
                  </a:moveTo>
                  <a:lnTo>
                    <a:pt x="18639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63904" y="0"/>
                  </a:lnTo>
                  <a:lnTo>
                    <a:pt x="2067104" y="349250"/>
                  </a:lnTo>
                  <a:close/>
                </a:path>
              </a:pathLst>
            </a:custGeom>
            <a:blipFill>
              <a:blip r:embed="rId6"/>
              <a:stretch>
                <a:fillRect l="0" t="-30648" r="0" b="-3581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02127" y="2088678"/>
            <a:ext cx="5104042" cy="196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6860">
                <a:solidFill>
                  <a:srgbClr val="63F1F9"/>
                </a:solidFill>
                <a:latin typeface="Bebas Neue Cyrillic"/>
              </a:rPr>
              <a:t>COMMON PHISHING SCENARIOS: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6770" y="779394"/>
            <a:ext cx="9403712" cy="63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"/>
              </a:lnSpc>
              <a:spcBef>
                <a:spcPct val="0"/>
              </a:spcBef>
            </a:pPr>
            <a:r>
              <a:rPr lang="en-US" sz="1860">
                <a:solidFill>
                  <a:srgbClr val="FFFFFF"/>
                </a:solidFill>
                <a:latin typeface="Open Sans Bold"/>
              </a:rPr>
              <a:t>Fake Invoice Scams:</a:t>
            </a:r>
            <a:r>
              <a:rPr lang="en-US" sz="1860">
                <a:solidFill>
                  <a:srgbClr val="FFFFFF"/>
                </a:solidFill>
                <a:latin typeface="Open Sans"/>
              </a:rPr>
              <a:t> Describe how attackers impersonate legitimate businesses to trick individuals or organizations into paying fraudulent invoices.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22224" y="1631597"/>
            <a:ext cx="8937076" cy="9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FFFFFF"/>
                </a:solidFill>
                <a:latin typeface="Open Sans Bold"/>
              </a:rPr>
              <a:t>CEO Fraud (Business Email Compromise):</a:t>
            </a:r>
            <a:r>
              <a:rPr lang="en-US" sz="1860">
                <a:solidFill>
                  <a:srgbClr val="FFFFFF"/>
                </a:solidFill>
                <a:latin typeface="Open Sans"/>
              </a:rPr>
              <a:t> Explain how attackers target senior executives or finance personnel with fake emails requesting wire transfers or sensitive information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04497" y="2817196"/>
            <a:ext cx="8937076" cy="64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FFFFFF"/>
                </a:solidFill>
                <a:latin typeface="Open Sans Bold"/>
              </a:rPr>
              <a:t>Account Verification Requests:</a:t>
            </a:r>
            <a:r>
              <a:rPr lang="en-US" sz="1860">
                <a:solidFill>
                  <a:srgbClr val="FFFFFF"/>
                </a:solidFill>
                <a:latin typeface="Open Sans"/>
              </a:rPr>
              <a:t> Warn about phishing emails pretending to be from trusted organizations requesting account verification or login credentials.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22224" y="3674827"/>
            <a:ext cx="8972530" cy="9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1860">
                <a:solidFill>
                  <a:srgbClr val="FFFFFF"/>
                </a:solidFill>
                <a:latin typeface="Open Sans Bold"/>
              </a:rPr>
              <a:t>Prize or Lottery Scams:</a:t>
            </a:r>
            <a:r>
              <a:rPr lang="en-US" sz="1860">
                <a:solidFill>
                  <a:srgbClr val="FFFFFF"/>
                </a:solidFill>
                <a:latin typeface="Open Sans"/>
              </a:rPr>
              <a:t> Educate on the dangers of phishing emails promising fake prizes or lottery winnings to lure recipients into disclosing personal information.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108" y="517674"/>
            <a:ext cx="278218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21288" y="1677854"/>
            <a:ext cx="2133829" cy="183375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06133" y="4464956"/>
            <a:ext cx="2133829" cy="183375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5367" y="1878298"/>
            <a:ext cx="4910514" cy="4219973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0" t="0" r="-2898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46875" y="3988285"/>
            <a:ext cx="2133829" cy="18337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031720" y="6775387"/>
            <a:ext cx="2133829" cy="1833759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00954" y="4188729"/>
            <a:ext cx="4910514" cy="4219973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3321" t="0" r="-102516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238165" y="2311273"/>
            <a:ext cx="6209657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RED FLAGS TO LOOK FOR: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8165" y="3463988"/>
            <a:ext cx="6619232" cy="514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402" indent="-210701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Open Sans Bold"/>
              </a:rPr>
              <a:t>Suspicious Sender Addresses:</a:t>
            </a:r>
            <a:r>
              <a:rPr lang="en-US" sz="1951">
                <a:solidFill>
                  <a:srgbClr val="FFFFFF"/>
                </a:solidFill>
                <a:latin typeface="Open Sans"/>
              </a:rPr>
              <a:t> Advise on checking sender addresses for inconsistencies or variations that indicate phishing attempts.</a:t>
            </a:r>
          </a:p>
          <a:p>
            <a:pPr algn="l" marL="421402" indent="-210701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Open Sans Bold"/>
              </a:rPr>
              <a:t>Requests for Personal Information:</a:t>
            </a:r>
            <a:r>
              <a:rPr lang="en-US" sz="1951">
                <a:solidFill>
                  <a:srgbClr val="FFFFFF"/>
                </a:solidFill>
                <a:latin typeface="Open Sans"/>
              </a:rPr>
              <a:t> Warn against sharing sensitive information in response to unsolicited emails, even if they appear legitimate.</a:t>
            </a:r>
          </a:p>
          <a:p>
            <a:pPr algn="l" marL="421402" indent="-210701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Open Sans Bold"/>
              </a:rPr>
              <a:t>Unexpected Attachments or Links:</a:t>
            </a:r>
            <a:r>
              <a:rPr lang="en-US" sz="1951">
                <a:solidFill>
                  <a:srgbClr val="FFFFFF"/>
                </a:solidFill>
                <a:latin typeface="Open Sans"/>
              </a:rPr>
              <a:t> Caution against opening attachments or clicking links in suspicious emails, as they may contain malware or lead to phishing websites.</a:t>
            </a:r>
          </a:p>
          <a:p>
            <a:pPr algn="l" marL="421402" indent="-210701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Open Sans Bold"/>
              </a:rPr>
              <a:t>Urgency and Threats:</a:t>
            </a:r>
            <a:r>
              <a:rPr lang="en-US" sz="1951">
                <a:solidFill>
                  <a:srgbClr val="FFFFFF"/>
                </a:solidFill>
                <a:latin typeface="Open Sans"/>
              </a:rPr>
              <a:t> Highlight the tactic of creating a sense of urgency or fear to pressure recipients into taking immediate action, which is a common phishing strategy.</a:t>
            </a:r>
          </a:p>
          <a:p>
            <a:pPr algn="l">
              <a:lnSpc>
                <a:spcPts val="27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108" y="517674"/>
            <a:ext cx="356806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653565" y="3594161"/>
            <a:ext cx="3605735" cy="309867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04416" y="3809736"/>
            <a:ext cx="3104032" cy="266752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8750" t="0" r="-1875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95323" y="2345415"/>
            <a:ext cx="1105896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PROTECTING YOURSELF AGAINST PHISHING: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2997" y="3257910"/>
            <a:ext cx="10325133" cy="27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Tips for Recognizing Phishing Emails: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Provide practical tips for identifying phishing emails, such as verifying sender identities and scrutinizing email content for signs of fraud.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Verify Requests for Sensitive Information: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Emphasize the importance of verifying requests for sensitive information through trusted communication channels before responding.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Hover Before You Click: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Explain the importance of hovering over links to preview URLs before clicking to ensure they lead to legitimate websites.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Implementing Two-Factor Authentication: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Advocate for the use of two-factor authentication (2FA) as an additional layer of security to protect against unauthorized access to accounts.</a:t>
            </a:r>
          </a:p>
          <a:p>
            <a:pPr algn="just">
              <a:lnSpc>
                <a:spcPts val="242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95323" y="6033315"/>
            <a:ext cx="1105896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PROTECTING YOUR ORGANIZATION: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2997" y="6945810"/>
            <a:ext cx="10325133" cy="272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Employee Training and Awareness Programs: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Stress the significance of ongoing phishing awareness training for employees to recognize and report phishing attempts effectively.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"/>
              </a:rPr>
              <a:t>Implementing Email Filters and Security Software: Recommend deploying email filtering and security solutions to detect and block phishing emails before they reach users' inboxes.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Incident Response and Reporting Procedures: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Outline procedures for reporting suspected phishing incidents to the appropriate IT or security personnel for investigation and mitigation.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Regular Security Audits and Updates: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Encourage regular security audits and updates to identify vulnerabilities and implement patches to protect against evolving phishing threats.</a:t>
            </a:r>
          </a:p>
          <a:p>
            <a:pPr algn="just">
              <a:lnSpc>
                <a:spcPts val="24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108" y="517674"/>
            <a:ext cx="356806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653565" y="3594161"/>
            <a:ext cx="3605735" cy="309867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04416" y="3809736"/>
            <a:ext cx="3104032" cy="266752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8750" t="0" r="-1875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95323" y="2345415"/>
            <a:ext cx="1265916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BEST PRACTICES FOR SECURE COMMUNICATION: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2997" y="3257910"/>
            <a:ext cx="10325133" cy="21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Encryption and Secure Messaging Platforms: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Promote the use of encryption and secure messaging platforms to safeguard sensitive communication from interception or eavesdropping.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Secure File Sharing Practices: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Provide guidelines for securely sharing files and documents, including using encrypted file transfer protocols and limiting access permissions.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Importance of Confidentiality and Data Protection: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Stress the importance of maintaining confidentiality and protecting sensitive data from unauthorized access or disclosure.</a:t>
            </a:r>
          </a:p>
          <a:p>
            <a:pPr algn="just">
              <a:lnSpc>
                <a:spcPts val="242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95323" y="6033315"/>
            <a:ext cx="1105896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CONCLUSION: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2997" y="6945810"/>
            <a:ext cx="10325133" cy="242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Summary of Key Points Covered: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Recap the main topics discussed during the phishing awareness training session.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Importance of Vigilance and Proactive Security Measures: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 Emphasize the ongoing need for vigilance and proactive security measures to protect against phishing threats.</a:t>
            </a:r>
          </a:p>
          <a:p>
            <a:pPr algn="just" marL="373954" indent="-186977" lvl="1">
              <a:lnSpc>
                <a:spcPts val="2424"/>
              </a:lnSpc>
              <a:buFont typeface="Arial"/>
              <a:buChar char="•"/>
            </a:pPr>
            <a:r>
              <a:rPr lang="en-US" sz="1732">
                <a:solidFill>
                  <a:srgbClr val="FFFFFF"/>
                </a:solidFill>
                <a:latin typeface="Open Sans Bold"/>
              </a:rPr>
              <a:t>Commitment to Phishing Awareness and Prevention: </a:t>
            </a:r>
            <a:r>
              <a:rPr lang="en-US" sz="1732">
                <a:solidFill>
                  <a:srgbClr val="FFFFFF"/>
                </a:solidFill>
                <a:latin typeface="Open Sans"/>
              </a:rPr>
              <a:t>Reinforce the organization's commitment to fostering a culture of cybersecurity awareness and proactive phishing prevention.</a:t>
            </a:r>
          </a:p>
          <a:p>
            <a:pPr algn="just">
              <a:lnSpc>
                <a:spcPts val="24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108" y="517674"/>
            <a:ext cx="284416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Phishing Awareness 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0709" y="2565941"/>
            <a:ext cx="13146582" cy="412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lang="en-US" sz="23987">
                <a:solidFill>
                  <a:srgbClr val="63F1F9"/>
                </a:solidFill>
                <a:latin typeface="Bebas Neue Cyrillic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DAGGzw2uoaU</dc:identifier>
  <dcterms:modified xsi:type="dcterms:W3CDTF">2011-08-01T06:04:30Z</dcterms:modified>
  <cp:revision>1</cp:revision>
  <dc:title>Phishing Awareness Training</dc:title>
</cp:coreProperties>
</file>